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57F"/>
    <a:srgbClr val="A4D5EE"/>
    <a:srgbClr val="A5E1ED"/>
    <a:srgbClr val="A7DEEC"/>
    <a:srgbClr val="FFFFFF"/>
    <a:srgbClr val="DCDCDC"/>
    <a:srgbClr val="F0F0F0"/>
    <a:srgbClr val="E6E6E6"/>
    <a:srgbClr val="C8C8C8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54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64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69735" y="1065530"/>
            <a:ext cx="5353050" cy="5286375"/>
          </a:xfrm>
        </p:spPr>
        <p:txBody>
          <a:bodyPr>
            <a:normAutofit fontScale="25000"/>
          </a:bodyPr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一、建筑规模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依据陕西聚焦数字科技有限公司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2022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年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5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月出具的《陕西联邦实业股份有限公司万象春天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DK-8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实测报告》，该项目总建筑面积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98699.601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㎡，地上建筑面积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95455.999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㎡（其中住宅建筑面积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90385.069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㎡，商业及公共建筑面积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5070.93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㎡），地下室建筑面积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3213.602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㎡。建筑密度：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32.8%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，容积率：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4.894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，绿地率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14.96%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。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二、本次确认的各楼栋的用途、层数、面积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4#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商住楼，地上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33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层（局部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32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层），地下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层，其中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1-2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层为商业裙房（局部住宅、值班室）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3-33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为住宅，总建筑面积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52193.05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㎡，地上面积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50618.86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㎡（住宅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47824.31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㎡，商业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2767.71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平方米，值班室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26.84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㎡），地下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1574.19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,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实测楼高为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99.00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米。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三、公建配套建设不足的情况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该项目原审批无公建配套。依据实测报告，该项目住宅面积超原审批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47660.069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平方米，按照《城市居住区规划设计规范》（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2002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版），该项目须补建公益性公建配套：托儿所面积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460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㎡、便民店面积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440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㎡、治安联防站面积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60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㎡、居委会面积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60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㎡，合计建筑面积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1020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㎡。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四、日照遮挡情况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依据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2023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年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月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13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日西安市自然资源和规划信息中心出具的《万象春天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DK-8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（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4#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楼）日照分析报告审查意见书》，该项目规划建筑自身共计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30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户不满足大寒日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1.0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小时，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30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户不满足大寒日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2.0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小时；对周边现状建筑共计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户产生日照影响（大寒日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1.0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小时标准），对周边现状建筑共计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52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户产生日照影响（大寒日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2.0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小时标准）。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五、车位信息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项目原审批总车位数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697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个。现状已建成车位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160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个（其中包含充电车位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34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个）均为地上停车位，尚有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537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个车位未落实。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六、项目违法建设认定情况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2025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年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3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月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26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日分局执法队出具该项目违法建设认定函（市资源雁违函﹝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2025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﹞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29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号）。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七、其他情况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1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、建设单位未提供万象春天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DK-8 4#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《人防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“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结建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”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工程验收备案书》，人防意见最终以人防部门出具的意见为准。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、依据合规性技术审查表显示，该项目涉及公共停车场控制线；地质灾害涉及低易发区、高易发区、中易发区（该项目已于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2014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年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月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15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日取得《建设工程规划许可证》西城棚建字第（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2013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）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007-3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号。根据分局会议研究，处遗项目已取得《建设工程规划许可证》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,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不再开展地灾审查；涉及用地边界压占道路红线、黄线、绿线（经核实，该项目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2013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年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月于取得土地证）。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3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、依据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2024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年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10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月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28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日上海创霖建筑规划设计有限公司出具的《万象春天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DK-8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项目建设工程设计方案技术审查意见书》，涉及强制性指标问题：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、地上建筑面积实测值超原审批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36590.999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平方米；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、地下建筑面积实测值少于原审批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7686.398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平方米；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3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、总建筑面积实测值超原审批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28904.601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平方米；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4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、去除未建设停车楼建筑面积，实测地上建筑面积超原审批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42530.999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平方米；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5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、项目实测无停车楼相关数据；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6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、机动车实测值少于原审批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537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个；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7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、项目实测无便民店、治安联防站、居委会、垃圾收集点、居民存车处相关公建配套设施，不符合《城市居住区规划设计规范》（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2002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版）要求；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8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、开发用地容积率实测值超原审批</a:t>
            </a: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2.61%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。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marL="0" indent="0">
              <a:lnSpc>
                <a:spcPct val="87000"/>
              </a:lnSpc>
              <a:spcAft>
                <a:spcPts val="0"/>
              </a:spcAft>
              <a:buNone/>
            </a:pPr>
            <a:r>
              <a:rPr lang="en-US" altLang="zh-CN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</a:t>
            </a:r>
            <a:r>
              <a:rPr lang="zh-CN" altLang="en-US" sz="36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如对上述内容有异议，请在公示期内以书面形式向西安市自然资源和规划局雁塔分局反映。</a:t>
            </a:r>
            <a:endParaRPr lang="zh-CN" altLang="en-US" sz="36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  <p:cxnSp>
        <p:nvCxnSpPr>
          <p:cNvPr id="4" name="直接连接符 2"/>
          <p:cNvCxnSpPr/>
          <p:nvPr/>
        </p:nvCxnSpPr>
        <p:spPr>
          <a:xfrm>
            <a:off x="-36830" y="1056640"/>
            <a:ext cx="12221845" cy="11430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645285" y="243840"/>
            <a:ext cx="8615680" cy="706755"/>
          </a:xfrm>
          <a:prstGeom prst="rect">
            <a:avLst/>
          </a:prstGeom>
        </p:spPr>
        <p:txBody>
          <a:bodyPr wrap="square">
            <a:spAutoFit/>
          </a:bodyPr>
          <a:p>
            <a:pPr marL="0" algn="ctr" defTabSz="266700">
              <a:buClrTx/>
              <a:buSzTx/>
              <a:buFontTx/>
            </a:pPr>
            <a:r>
              <a:rPr lang="zh-CN" altLang="en-US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西</a:t>
            </a:r>
            <a:r>
              <a:rPr lang="en-US" altLang="zh-CN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</a:t>
            </a:r>
            <a:r>
              <a:rPr lang="zh-CN" altLang="en-US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安</a:t>
            </a:r>
            <a:r>
              <a:rPr lang="en-US" altLang="zh-CN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</a:t>
            </a:r>
            <a:r>
              <a:rPr lang="zh-CN" altLang="en-US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市</a:t>
            </a:r>
            <a:r>
              <a:rPr lang="en-US" altLang="zh-CN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</a:t>
            </a:r>
            <a:r>
              <a:rPr lang="zh-CN" altLang="en-US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规</a:t>
            </a:r>
            <a:r>
              <a:rPr lang="en-US" altLang="zh-CN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</a:t>
            </a:r>
            <a:r>
              <a:rPr lang="zh-CN" altLang="en-US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划</a:t>
            </a:r>
            <a:r>
              <a:rPr lang="en-US" altLang="zh-CN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</a:t>
            </a:r>
            <a:r>
              <a:rPr lang="zh-CN" altLang="en-US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现</a:t>
            </a:r>
            <a:r>
              <a:rPr lang="en-US" altLang="zh-CN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</a:t>
            </a:r>
            <a:r>
              <a:rPr lang="zh-CN" altLang="en-US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状</a:t>
            </a:r>
            <a:r>
              <a:rPr lang="en-US" altLang="zh-CN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</a:t>
            </a:r>
            <a:r>
              <a:rPr lang="zh-CN" altLang="en-US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公</a:t>
            </a:r>
            <a:r>
              <a:rPr lang="en-US" altLang="zh-CN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</a:t>
            </a:r>
            <a:r>
              <a:rPr lang="zh-CN" altLang="en-US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示</a:t>
            </a:r>
            <a:r>
              <a:rPr lang="en-US" altLang="zh-CN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</a:t>
            </a:r>
            <a:r>
              <a:rPr lang="zh-CN" altLang="en-US" sz="40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牌</a:t>
            </a:r>
            <a:endParaRPr lang="zh-CN" altLang="en-US" sz="4000" b="1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  <p:cxnSp>
        <p:nvCxnSpPr>
          <p:cNvPr id="5" name="直接连接符 2"/>
          <p:cNvCxnSpPr/>
          <p:nvPr/>
        </p:nvCxnSpPr>
        <p:spPr>
          <a:xfrm>
            <a:off x="948055" y="1068070"/>
            <a:ext cx="635" cy="5808345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166370" y="2440305"/>
            <a:ext cx="613410" cy="396938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zh-CN" altLang="en-US" sz="2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万象春天（</a:t>
            </a:r>
            <a:r>
              <a:rPr lang="en-US" altLang="zh-CN" sz="2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DK-8 4#</a:t>
            </a:r>
            <a:r>
              <a:rPr lang="zh-CN" altLang="en-US" sz="2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）楼</a:t>
            </a:r>
            <a:endParaRPr lang="zh-CN" altLang="en-US" sz="28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  <p:pic>
        <p:nvPicPr>
          <p:cNvPr id="16" name="图片 15" descr="指北针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19093" r="30883"/>
          <a:stretch>
            <a:fillRect/>
          </a:stretch>
        </p:blipFill>
        <p:spPr>
          <a:xfrm>
            <a:off x="129540" y="1323340"/>
            <a:ext cx="665480" cy="745490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8981440" y="6345555"/>
            <a:ext cx="3203575" cy="450215"/>
          </a:xfrm>
          <a:prstGeom prst="rect">
            <a:avLst/>
          </a:prstGeom>
        </p:spPr>
        <p:txBody>
          <a:bodyPr wrap="square">
            <a:spAutoFit/>
          </a:bodyPr>
          <a:p>
            <a:pPr indent="0" algn="l" defTabSz="2667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000" b="1">
                <a:latin typeface="黑体" panose="02010600030101010101" charset="-122"/>
                <a:ea typeface="黑体" panose="02010600030101010101" charset="-122"/>
              </a:rPr>
              <a:t>公示要求：</a:t>
            </a:r>
            <a:r>
              <a:rPr lang="en-US" altLang="zh-CN" sz="1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en-US" sz="1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公示牌应置于主要路段显眼位置。</a:t>
            </a:r>
            <a:endParaRPr lang="zh-CN" altLang="en-US" sz="1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l" defTabSz="2667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2.</a:t>
            </a:r>
            <a:r>
              <a:rPr lang="zh-CN" altLang="en-US" sz="1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公示牌公示期间不得随意移撤，涂改。</a:t>
            </a:r>
            <a:endParaRPr lang="zh-CN" altLang="en-US" sz="1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895850" y="6367145"/>
            <a:ext cx="3103245" cy="49085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 lang="zh-CN" sz="13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西安市自然资源和规划局雁塔分局</a:t>
            </a:r>
            <a:r>
              <a:rPr lang="zh-CN" altLang="en-US" sz="13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监制</a:t>
            </a:r>
            <a:r>
              <a:rPr lang="en-US" altLang="zh-CN" sz="13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</a:t>
            </a:r>
            <a:r>
              <a:rPr lang="en-US" altLang="zh-CN" sz="12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</a:t>
            </a:r>
            <a:r>
              <a:rPr lang="en-US" altLang="zh-CN" sz="1400" b="1">
                <a:latin typeface="微软雅黑" panose="020B0503020204020204" charset="-122"/>
                <a:ea typeface="微软雅黑" panose="020B0503020204020204" charset="-122"/>
              </a:rPr>
              <a:t>       </a:t>
            </a:r>
            <a:r>
              <a:rPr lang="zh-CN" altLang="en-US" sz="11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监督举报电话：</a:t>
            </a:r>
            <a:r>
              <a:rPr lang="en-US" altLang="zh-CN" sz="11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029-85411064</a:t>
            </a:r>
            <a:endParaRPr lang="en-US" altLang="zh-CN" sz="1100" b="1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391920" y="6409690"/>
            <a:ext cx="2059305" cy="32893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algn="r" defTabSz="266700">
              <a:spcBef>
                <a:spcPct val="0"/>
              </a:spcBef>
              <a:spcAft>
                <a:spcPct val="0"/>
              </a:spcAft>
            </a:pPr>
            <a:r>
              <a:rPr lang="zh-CN" sz="1100" b="1">
                <a:latin typeface="黑体" panose="02010600030101010101" charset="-122"/>
                <a:ea typeface="黑体" panose="02010600030101010101" charset="-122"/>
              </a:rPr>
              <a:t>注：本公示仅供规划管理用</a:t>
            </a:r>
            <a:endParaRPr lang="zh-CN" sz="1100" b="1">
              <a:latin typeface="黑体" panose="02010600030101010101" charset="-122"/>
              <a:ea typeface="黑体" panose="02010600030101010101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948690" y="5760720"/>
            <a:ext cx="2352040" cy="648970"/>
          </a:xfrm>
          <a:prstGeom prst="rect">
            <a:avLst/>
          </a:prstGeom>
        </p:spPr>
        <p:txBody>
          <a:bodyPr wrap="square">
            <a:spAutoFit/>
          </a:bodyPr>
          <a:p>
            <a:pPr indent="0" algn="l" defTabSz="26670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900" b="1">
                <a:latin typeface="黑体" panose="02010600030101010101" charset="-122"/>
                <a:ea typeface="黑体" panose="02010600030101010101" charset="-122"/>
              </a:rPr>
              <a:t>工程概况：</a:t>
            </a:r>
            <a:endParaRPr lang="zh-CN" altLang="en-US" sz="900">
              <a:latin typeface="黑体" panose="02010600030101010101" charset="-122"/>
              <a:ea typeface="黑体" panose="02010600030101010101" charset="-122"/>
            </a:endParaRPr>
          </a:p>
          <a:p>
            <a:pPr indent="0" algn="l" defTabSz="26670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建设单位：陕西联邦实业股份有限公司</a:t>
            </a:r>
            <a:endParaRPr lang="zh-CN" altLang="en-US" sz="8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indent="0" algn="l" defTabSz="26670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设计单位：中国建筑西北设计研究院有限公司</a:t>
            </a:r>
            <a:endParaRPr lang="zh-CN" altLang="en-US" sz="8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indent="0" algn="l" defTabSz="26670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公示日期：</a:t>
            </a:r>
            <a:r>
              <a:rPr lang="en-US" altLang="zh-CN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2025</a:t>
            </a:r>
            <a:r>
              <a:rPr lang="zh-CN" altLang="en-US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年</a:t>
            </a:r>
            <a:r>
              <a:rPr lang="en-US" altLang="zh-CN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5</a:t>
            </a:r>
            <a:r>
              <a:rPr lang="zh-CN" altLang="en-US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月</a:t>
            </a:r>
            <a:r>
              <a:rPr lang="en-US" altLang="zh-CN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21</a:t>
            </a:r>
            <a:r>
              <a:rPr lang="zh-CN" altLang="en-US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日至</a:t>
            </a:r>
            <a:r>
              <a:rPr lang="en-US" altLang="zh-CN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2025</a:t>
            </a:r>
            <a:r>
              <a:rPr lang="zh-CN" altLang="en-US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年</a:t>
            </a:r>
            <a:r>
              <a:rPr lang="en-US" altLang="zh-CN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6</a:t>
            </a:r>
            <a:r>
              <a:rPr lang="zh-CN" altLang="en-US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月</a:t>
            </a:r>
            <a:r>
              <a:rPr lang="en-US" altLang="zh-CN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4</a:t>
            </a:r>
            <a:r>
              <a:rPr lang="zh-CN" altLang="en-US" sz="80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日</a:t>
            </a:r>
            <a:endParaRPr lang="zh-CN" altLang="en-US" sz="80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  <p:pic>
        <p:nvPicPr>
          <p:cNvPr id="2" name="图片 1" descr="80ea5f0331b9075b0db1338dad23fd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645" y="1174115"/>
            <a:ext cx="5800090" cy="454469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picid" val="{9ea79f23-e157-4cb0-8849-00f4a07c6060}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1599</Words>
  <Application>WPS 演示</Application>
  <PresentationFormat>宽屏</PresentationFormat>
  <Paragraphs>34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黑体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Administrator</dc:creator>
  <cp:lastModifiedBy>WPS_1694357284</cp:lastModifiedBy>
  <cp:revision>181</cp:revision>
  <dcterms:created xsi:type="dcterms:W3CDTF">2019-06-19T02:08:00Z</dcterms:created>
  <dcterms:modified xsi:type="dcterms:W3CDTF">2025-05-21T04:02:35Z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2052-11.8.2.11734</vt:lpwstr>
  </property>
  <property fmtid="{D5CDD505-2E9C-101B-9397-08002B2CF9AE}" pid="3" name="ICV">
    <vt:lpwstr>CC1C1037DE2244D18E64D2F94C49C0CA_13</vt:lpwstr>
  </property>
</Properties>
</file>